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0" r:id="rId3"/>
    <p:sldId id="325" r:id="rId4"/>
    <p:sldId id="331" r:id="rId5"/>
    <p:sldId id="329" r:id="rId6"/>
    <p:sldId id="333" r:id="rId7"/>
    <p:sldId id="315" r:id="rId8"/>
    <p:sldId id="332" r:id="rId9"/>
    <p:sldId id="334" r:id="rId10"/>
    <p:sldId id="349" r:id="rId11"/>
    <p:sldId id="350" r:id="rId12"/>
    <p:sldId id="337" r:id="rId13"/>
    <p:sldId id="338" r:id="rId14"/>
    <p:sldId id="339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0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B00"/>
    <a:srgbClr val="1F4E79"/>
    <a:srgbClr val="69C509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88697" autoAdjust="0"/>
  </p:normalViewPr>
  <p:slideViewPr>
    <p:cSldViewPr snapToGrid="0">
      <p:cViewPr varScale="1">
        <p:scale>
          <a:sx n="64" d="100"/>
          <a:sy n="64" d="100"/>
        </p:scale>
        <p:origin x="25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27.06.2024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652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418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CEF9E-739F-479A-88FF-406B976D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EFE50B-7C7C-4DF4-AE05-0FEACFD4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ACBC6-AFE4-4EA9-A032-D7400376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BF5-6E72-4E8C-BE55-14BA2B23BCD2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E96894-4B8D-482F-97A6-3A24943B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3BB609-F3DA-4FC9-A3A4-CA5302B4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ED3-B125-42CE-A61E-48765D752D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17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33" y="5966902"/>
            <a:ext cx="1958447" cy="668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32A939-E4E9-D454-80AE-5A4B5EFFD78E}"/>
              </a:ext>
            </a:extLst>
          </p:cNvPr>
          <p:cNvSpPr txBox="1"/>
          <p:nvPr userDrawn="1"/>
        </p:nvSpPr>
        <p:spPr>
          <a:xfrm>
            <a:off x="2715208" y="6046237"/>
            <a:ext cx="7613780" cy="58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C419FA-EABF-DD8F-D31B-BA86BB0B0A15}"/>
              </a:ext>
            </a:extLst>
          </p:cNvPr>
          <p:cNvCxnSpPr/>
          <p:nvPr userDrawn="1"/>
        </p:nvCxnSpPr>
        <p:spPr>
          <a:xfrm>
            <a:off x="760095" y="9979025"/>
            <a:ext cx="4221480" cy="5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cml.at/companionvolumetoolbox" TargetMode="External"/><Relationship Id="rId4" Type="http://schemas.openxmlformats.org/officeDocument/2006/relationships/hyperlink" Target="https://creativecommons.org/licenses/by-nc-sa/4.0/deed.e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ecml.at/ECML/6mtp-toolbox/Mod2A_1.1.2_VITbox_.Innovative%20Aspects%20of%20the%20CV_1_introduction_V4_PPTX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ecml.at/ECML/6mtp-toolbox/Mod4_1.1.2.VITbox_Four-modes-of-comm_intro_EN_PPTX.ppt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ecml.at/ECML/6mtp-toolbox/Mod6_A_1.1.2.Mediation%20in%20CEFR%20CV_PPTX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ml.at/ECML-Programme/Programme2020-2023/CEFRCompanionVolumeimplementationtoolbox/Constructivealignment/tabid/5793/language/en-GB/Default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l.at/companionvolumetoolbo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876" y="2217416"/>
            <a:ext cx="9144000" cy="197767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How to 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adapt the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VITbox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files and 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create your own materials</a:t>
            </a:r>
            <a:endParaRPr lang="de-A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3" y="338680"/>
            <a:ext cx="1159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Implémentation du Volume complémentaire du CECR – Boîte d’outils</a:t>
            </a:r>
          </a:p>
          <a:p>
            <a:r>
              <a:rPr lang="en-GB" sz="1200" b="1" dirty="0">
                <a:solidFill>
                  <a:srgbClr val="69C509"/>
                </a:solidFill>
              </a:rPr>
              <a:t>   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BAB29A3-DCA0-4EEA-A9E6-94DBE5696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799" y="295955"/>
            <a:ext cx="1026915" cy="666881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535961A-E859-A64C-2380-F259385A7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6127232"/>
            <a:ext cx="831532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© 2023. This work is licensed under an 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International Creative Commons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4"/>
              </a:rPr>
              <a:t>CC-BY-NC-SA 4.0 License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Attribution: Original activity from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Fischer Johann (et al.)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(2023), </a:t>
            </a: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CEFR Companion Volume implementation 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Council of Europe (European Centre for Modern Languages), Graz, available at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5"/>
              </a:rPr>
              <a:t>www.ecml.at/companionvolumetoolbox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7"/>
    </mc:Choice>
    <mc:Fallback xmlns="">
      <p:transition spd="slow" advTm="74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53CCD69-61C8-4025-B91C-5B31AC137A12}"/>
              </a:ext>
            </a:extLst>
          </p:cNvPr>
          <p:cNvSpPr txBox="1"/>
          <p:nvPr/>
        </p:nvSpPr>
        <p:spPr>
          <a:xfrm>
            <a:off x="173355" y="1118236"/>
            <a:ext cx="5265420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Changing the PowerPoint, e.g.: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adapting slides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BFAE88-0CDA-4C2A-9D36-6C22C67E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922" y="1951463"/>
            <a:ext cx="7993059" cy="43896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Flussdiagramm: Zusammenführung 5">
            <a:extLst>
              <a:ext uri="{FF2B5EF4-FFF2-40B4-BE49-F238E27FC236}">
                <a16:creationId xmlns:a16="http://schemas.microsoft.com/office/drawing/2014/main" id="{B8509DAA-03C4-4611-BCBD-08419574EEB9}"/>
              </a:ext>
            </a:extLst>
          </p:cNvPr>
          <p:cNvSpPr/>
          <p:nvPr/>
        </p:nvSpPr>
        <p:spPr>
          <a:xfrm>
            <a:off x="5185318" y="2096430"/>
            <a:ext cx="4939989" cy="4244664"/>
          </a:xfrm>
          <a:prstGeom prst="flowChartSummingJunction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8AD6F0-1606-4203-A2FB-E17E274E7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908" y="1946701"/>
            <a:ext cx="8737737" cy="46377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42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53CCD69-61C8-4025-B91C-5B31AC137A12}"/>
              </a:ext>
            </a:extLst>
          </p:cNvPr>
          <p:cNvSpPr txBox="1"/>
          <p:nvPr/>
        </p:nvSpPr>
        <p:spPr>
          <a:xfrm>
            <a:off x="173355" y="1118236"/>
            <a:ext cx="5265420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Changing the PowerPoint, e.g.: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adapting slides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7560F4-BA88-4624-8AEB-2DE88503F0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408D73-3BE0-4297-B872-11D2A92B0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908" y="1946701"/>
            <a:ext cx="8737737" cy="46377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441CEB-100C-4B2B-9A5D-66A4F4F1C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318" y="1773798"/>
            <a:ext cx="8716327" cy="49089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32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9"/>
    </mc:Choice>
    <mc:Fallback xmlns="">
      <p:transition spd="slow" advTm="2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53CCD69-61C8-4025-B91C-5B31AC137A12}"/>
              </a:ext>
            </a:extLst>
          </p:cNvPr>
          <p:cNvSpPr txBox="1"/>
          <p:nvPr/>
        </p:nvSpPr>
        <p:spPr>
          <a:xfrm>
            <a:off x="173355" y="1118236"/>
            <a:ext cx="5265420" cy="181588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Changing the PowerPoint, e.g.:</a:t>
            </a:r>
          </a:p>
          <a:p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adapting slides:</a:t>
            </a:r>
          </a:p>
          <a:p>
            <a:pPr>
              <a:tabLst>
                <a:tab pos="446088" algn="l"/>
              </a:tabLst>
            </a:pPr>
            <a:r>
              <a:rPr lang="en-GB" sz="2800" dirty="0"/>
              <a:t>	changing audio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209E9-AEC3-41FA-92DE-BFB70947B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696" y="1757547"/>
            <a:ext cx="8010699" cy="51050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7" name="Gerade Verbindung mit Pfeil 5">
            <a:extLst>
              <a:ext uri="{FF2B5EF4-FFF2-40B4-BE49-F238E27FC236}">
                <a16:creationId xmlns:a16="http://schemas.microsoft.com/office/drawing/2014/main" id="{C44B493B-09A6-49C8-A9EA-EC2F87D93FFC}"/>
              </a:ext>
            </a:extLst>
          </p:cNvPr>
          <p:cNvCxnSpPr>
            <a:cxnSpLocks/>
          </p:cNvCxnSpPr>
          <p:nvPr/>
        </p:nvCxnSpPr>
        <p:spPr>
          <a:xfrm flipV="1">
            <a:off x="3600450" y="2280062"/>
            <a:ext cx="1707820" cy="4059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6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53CCD69-61C8-4025-B91C-5B31AC137A12}"/>
              </a:ext>
            </a:extLst>
          </p:cNvPr>
          <p:cNvSpPr txBox="1"/>
          <p:nvPr/>
        </p:nvSpPr>
        <p:spPr>
          <a:xfrm>
            <a:off x="173355" y="1118236"/>
            <a:ext cx="5265420" cy="224676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Changing the PowerPoint, e.g.:</a:t>
            </a:r>
          </a:p>
          <a:p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adapting slides:</a:t>
            </a:r>
          </a:p>
          <a:p>
            <a:pPr marL="446088" indent="-446088"/>
            <a:r>
              <a:rPr lang="en-GB" sz="2800" dirty="0"/>
              <a:t>	changing audio text</a:t>
            </a:r>
          </a:p>
          <a:p>
            <a:pPr marL="446088" indent="-446088"/>
            <a:r>
              <a:rPr lang="en-GB" sz="2800" dirty="0"/>
              <a:t>	</a:t>
            </a:r>
            <a:r>
              <a:rPr lang="en-GB" sz="2800" dirty="0">
                <a:solidFill>
                  <a:srgbClr val="3C9B00"/>
                </a:solidFill>
              </a:rPr>
              <a:t>adding new audio 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0613A6F-68A8-4AC3-90C6-119EE5FFE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744" y="1118236"/>
            <a:ext cx="4867695" cy="3644264"/>
          </a:xfrm>
          <a:prstGeom prst="rect">
            <a:avLst/>
          </a:prstGeom>
          <a:ln w="12700">
            <a:solidFill>
              <a:srgbClr val="1F4E79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9580DA82-67DA-4333-A7FC-B49926F3ED31}"/>
              </a:ext>
            </a:extLst>
          </p:cNvPr>
          <p:cNvSpPr/>
          <p:nvPr/>
        </p:nvSpPr>
        <p:spPr>
          <a:xfrm>
            <a:off x="9441598" y="3703320"/>
            <a:ext cx="1908810" cy="120015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0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53CCD69-61C8-4025-B91C-5B31AC137A12}"/>
              </a:ext>
            </a:extLst>
          </p:cNvPr>
          <p:cNvSpPr txBox="1"/>
          <p:nvPr/>
        </p:nvSpPr>
        <p:spPr>
          <a:xfrm>
            <a:off x="173355" y="1118236"/>
            <a:ext cx="3796479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Creating your new video (MP4 file)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41332-F242-4EBF-9199-9474B8D6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19" y="1745198"/>
            <a:ext cx="9055565" cy="51056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152B2C0-6AF5-423B-9916-FBD8D521889E}"/>
              </a:ext>
            </a:extLst>
          </p:cNvPr>
          <p:cNvSpPr/>
          <p:nvPr/>
        </p:nvSpPr>
        <p:spPr>
          <a:xfrm>
            <a:off x="3969834" y="2986367"/>
            <a:ext cx="2915159" cy="120015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5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53CCD69-61C8-4025-B91C-5B31AC137A12}"/>
              </a:ext>
            </a:extLst>
          </p:cNvPr>
          <p:cNvSpPr txBox="1"/>
          <p:nvPr/>
        </p:nvSpPr>
        <p:spPr>
          <a:xfrm>
            <a:off x="390293" y="2951946"/>
            <a:ext cx="2988527" cy="107721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The new video is ready for use!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3217BA7-0D5B-4505-9892-EC2E9D61F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94" y="1453471"/>
            <a:ext cx="8579005" cy="462951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4441666-E002-459D-9942-CAE329AF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</p:spPr>
        <p:txBody>
          <a:bodyPr/>
          <a:lstStyle/>
          <a:p>
            <a:r>
              <a:rPr lang="en-GB" dirty="0"/>
              <a:t>Creating your new video</a:t>
            </a:r>
          </a:p>
        </p:txBody>
      </p:sp>
    </p:spTree>
    <p:extLst>
      <p:ext uri="{BB962C8B-B14F-4D97-AF65-F5344CB8AC3E}">
        <p14:creationId xmlns:p14="http://schemas.microsoft.com/office/powerpoint/2010/main" val="302666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4441666-E002-459D-9942-CAE329AF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</p:spPr>
        <p:txBody>
          <a:bodyPr/>
          <a:lstStyle/>
          <a:p>
            <a:r>
              <a:rPr lang="en-GB" dirty="0"/>
              <a:t>Using elements from different </a:t>
            </a:r>
            <a:r>
              <a:rPr lang="en-GB" dirty="0" err="1"/>
              <a:t>VITbox</a:t>
            </a:r>
            <a:r>
              <a:rPr lang="en-GB" dirty="0"/>
              <a:t> modules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03F03F9-A62F-4CFD-8BEA-B229049769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8"/>
            <a:ext cx="11218862" cy="36210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Example: You want to run a 90 minute workshop on mediation and would like to familiarise teacher trainees with: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innovative aspects of the CEFR Companion (as an introduction)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Information about the four modes of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More detailed information on mediation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Information on how to assess mediation skills</a:t>
            </a:r>
          </a:p>
        </p:txBody>
      </p:sp>
    </p:spTree>
    <p:extLst>
      <p:ext uri="{BB962C8B-B14F-4D97-AF65-F5344CB8AC3E}">
        <p14:creationId xmlns:p14="http://schemas.microsoft.com/office/powerpoint/2010/main" val="368823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4441666-E002-459D-9942-CAE329AF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</p:spPr>
        <p:txBody>
          <a:bodyPr/>
          <a:lstStyle/>
          <a:p>
            <a:r>
              <a:rPr lang="en-GB" dirty="0"/>
              <a:t>Using elements from different </a:t>
            </a:r>
            <a:r>
              <a:rPr lang="en-GB" dirty="0" err="1"/>
              <a:t>VITbox</a:t>
            </a:r>
            <a:r>
              <a:rPr lang="en-GB" dirty="0"/>
              <a:t> modules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03F03F9-A62F-4CFD-8BEA-B229049769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8"/>
            <a:ext cx="11218862" cy="36210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The innovative aspects of the CEFR Companion:</a:t>
            </a:r>
          </a:p>
          <a:p>
            <a:pPr>
              <a:buFontTx/>
              <a:buChar char="-"/>
            </a:pPr>
            <a:r>
              <a:rPr lang="en-GB" dirty="0"/>
              <a:t>Use slides from the </a:t>
            </a:r>
            <a:r>
              <a:rPr lang="en-GB" dirty="0">
                <a:hlinkClick r:id="rId2"/>
              </a:rPr>
              <a:t>introductory PowerPoint to the innovative aspects</a:t>
            </a:r>
            <a:r>
              <a:rPr lang="en-GB" dirty="0"/>
              <a:t> of the CEFR Companion Volume</a:t>
            </a:r>
          </a:p>
          <a:p>
            <a:pPr>
              <a:buFontTx/>
              <a:buChar char="-"/>
            </a:pPr>
            <a:r>
              <a:rPr lang="en-GB" dirty="0"/>
              <a:t>Select the two slides that provide an overview of the “new” aspects (slides 3 &amp; 4)</a:t>
            </a:r>
          </a:p>
        </p:txBody>
      </p:sp>
    </p:spTree>
    <p:extLst>
      <p:ext uri="{BB962C8B-B14F-4D97-AF65-F5344CB8AC3E}">
        <p14:creationId xmlns:p14="http://schemas.microsoft.com/office/powerpoint/2010/main" val="98613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4441666-E002-459D-9942-CAE329AF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</p:spPr>
        <p:txBody>
          <a:bodyPr/>
          <a:lstStyle/>
          <a:p>
            <a:r>
              <a:rPr lang="en-GB" dirty="0"/>
              <a:t>Using elements from different </a:t>
            </a:r>
            <a:r>
              <a:rPr lang="en-GB" dirty="0" err="1"/>
              <a:t>VITbox</a:t>
            </a:r>
            <a:r>
              <a:rPr lang="en-GB" dirty="0"/>
              <a:t> modules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03F03F9-A62F-4CFD-8BEA-B229049769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8"/>
            <a:ext cx="11218862" cy="36210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 Information about the four modes of communication:</a:t>
            </a:r>
          </a:p>
          <a:p>
            <a:pPr>
              <a:buFontTx/>
              <a:buChar char="-"/>
            </a:pPr>
            <a:r>
              <a:rPr lang="en-GB" dirty="0"/>
              <a:t>Use slides from the introductory PowerPoint presenting the concept of the </a:t>
            </a:r>
            <a:r>
              <a:rPr lang="en-GB" dirty="0">
                <a:hlinkClick r:id="rId2"/>
              </a:rPr>
              <a:t>four modes of communication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Decide which slides to use, e.g. slide 3, but maybe also slides 2, 4 &amp; 5, or </a:t>
            </a:r>
            <a:br>
              <a:rPr lang="en-GB" dirty="0"/>
            </a:br>
            <a:r>
              <a:rPr lang="en-GB" dirty="0"/>
              <a:t>6-9</a:t>
            </a:r>
          </a:p>
        </p:txBody>
      </p:sp>
    </p:spTree>
    <p:extLst>
      <p:ext uri="{BB962C8B-B14F-4D97-AF65-F5344CB8AC3E}">
        <p14:creationId xmlns:p14="http://schemas.microsoft.com/office/powerpoint/2010/main" val="351670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4441666-E002-459D-9942-CAE329AF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</p:spPr>
        <p:txBody>
          <a:bodyPr/>
          <a:lstStyle/>
          <a:p>
            <a:r>
              <a:rPr lang="en-GB" dirty="0"/>
              <a:t>Using elements from different </a:t>
            </a:r>
            <a:r>
              <a:rPr lang="en-GB" dirty="0" err="1"/>
              <a:t>VITbox</a:t>
            </a:r>
            <a:r>
              <a:rPr lang="en-GB" dirty="0"/>
              <a:t> modules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03F03F9-A62F-4CFD-8BEA-B229049769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8"/>
            <a:ext cx="11218862" cy="36210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3. Information on mediation:</a:t>
            </a:r>
          </a:p>
          <a:p>
            <a:pPr>
              <a:buFontTx/>
              <a:buChar char="-"/>
            </a:pPr>
            <a:r>
              <a:rPr lang="en-GB" dirty="0"/>
              <a:t>To start, you might use slides from the introductory PowerPoint presenting the concept of </a:t>
            </a:r>
            <a:r>
              <a:rPr lang="en-GB" dirty="0">
                <a:hlinkClick r:id="rId2"/>
              </a:rPr>
              <a:t>mediation in the Companion Volume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/>
              <a:t> You may select slides you consider relevant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/>
              <a:t> or you might use the entire PowerPoint</a:t>
            </a:r>
          </a:p>
          <a:p>
            <a:pPr>
              <a:buFontTx/>
              <a:buChar char="-"/>
            </a:pPr>
            <a:r>
              <a:rPr lang="en-GB" dirty="0"/>
              <a:t>You might also take some slides from the other PowerPoint presentation dealing with mediation</a:t>
            </a:r>
          </a:p>
        </p:txBody>
      </p:sp>
    </p:spTree>
    <p:extLst>
      <p:ext uri="{BB962C8B-B14F-4D97-AF65-F5344CB8AC3E}">
        <p14:creationId xmlns:p14="http://schemas.microsoft.com/office/powerpoint/2010/main" val="206778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5E9AC-2488-4758-8D68-3317AF98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Teacher educator activities – part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BCB5FD-899A-4949-963A-74A92D6256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Choosing useful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VITbox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files</a:t>
            </a:r>
          </a:p>
          <a:p>
            <a:pPr>
              <a:buFontTx/>
              <a:buChar char="-"/>
            </a:pPr>
            <a:r>
              <a:rPr lang="en-GB" dirty="0"/>
              <a:t>Adapting the files</a:t>
            </a:r>
          </a:p>
          <a:p>
            <a:pPr>
              <a:buFontTx/>
              <a:buChar char="-"/>
            </a:pPr>
            <a:r>
              <a:rPr lang="en-GB" dirty="0"/>
              <a:t>Creating additional resources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Using the files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Collecting feedback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Revising the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22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4441666-E002-459D-9942-CAE329AF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</p:spPr>
        <p:txBody>
          <a:bodyPr/>
          <a:lstStyle/>
          <a:p>
            <a:r>
              <a:rPr lang="en-GB" dirty="0"/>
              <a:t>Using elements from different </a:t>
            </a:r>
            <a:r>
              <a:rPr lang="en-GB" dirty="0" err="1"/>
              <a:t>VITbox</a:t>
            </a:r>
            <a:r>
              <a:rPr lang="en-GB" dirty="0"/>
              <a:t> modules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03F03F9-A62F-4CFD-8BEA-B229049769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8"/>
            <a:ext cx="11218862" cy="36210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 Assessment:</a:t>
            </a:r>
          </a:p>
          <a:p>
            <a:pPr>
              <a:buFontTx/>
              <a:buChar char="-"/>
            </a:pPr>
            <a:r>
              <a:rPr lang="en-GB" dirty="0"/>
              <a:t>no specific </a:t>
            </a:r>
            <a:r>
              <a:rPr lang="en-GB" dirty="0" err="1"/>
              <a:t>VITbox</a:t>
            </a:r>
            <a:r>
              <a:rPr lang="en-GB" dirty="0"/>
              <a:t> module on assessment</a:t>
            </a:r>
          </a:p>
          <a:p>
            <a:pPr>
              <a:buFontTx/>
              <a:buChar char="-"/>
            </a:pPr>
            <a:r>
              <a:rPr lang="en-GB" dirty="0"/>
              <a:t>but topic addressed in module on “</a:t>
            </a:r>
            <a:r>
              <a:rPr lang="en-GB" dirty="0">
                <a:hlinkClick r:id="rId2"/>
              </a:rPr>
              <a:t>Constructive alignment</a:t>
            </a:r>
            <a:r>
              <a:rPr lang="en-GB" dirty="0"/>
              <a:t>”</a:t>
            </a:r>
          </a:p>
          <a:p>
            <a:pPr>
              <a:buFontTx/>
              <a:buChar char="-"/>
            </a:pPr>
            <a:r>
              <a:rPr lang="en-GB" dirty="0"/>
              <a:t>e.g.: </a:t>
            </a:r>
          </a:p>
          <a:p>
            <a:pPr marL="803275" lvl="1" indent="-346075">
              <a:buFont typeface="Courier New" panose="02070309020205020404" pitchFamily="49" charset="0"/>
              <a:buChar char="o"/>
            </a:pPr>
            <a:r>
              <a:rPr lang="en-GB" sz="2800" dirty="0"/>
              <a:t>introductory PowerPoint</a:t>
            </a:r>
          </a:p>
          <a:p>
            <a:pPr marL="803275" lvl="1" indent="-346075">
              <a:buFont typeface="Courier New" panose="02070309020205020404" pitchFamily="49" charset="0"/>
              <a:buChar char="o"/>
            </a:pPr>
            <a:r>
              <a:rPr lang="en-GB" sz="2800" dirty="0"/>
              <a:t>PowerPoint on designing tasks</a:t>
            </a:r>
          </a:p>
          <a:p>
            <a:pPr marL="803275" lvl="1" indent="-346075">
              <a:buFont typeface="Courier New" panose="02070309020205020404" pitchFamily="49" charset="0"/>
              <a:buChar char="o"/>
            </a:pPr>
            <a:r>
              <a:rPr lang="en-GB" sz="2800" dirty="0"/>
              <a:t>PowerPoint on designing rating scales</a:t>
            </a:r>
          </a:p>
        </p:txBody>
      </p:sp>
    </p:spTree>
    <p:extLst>
      <p:ext uri="{BB962C8B-B14F-4D97-AF65-F5344CB8AC3E}">
        <p14:creationId xmlns:p14="http://schemas.microsoft.com/office/powerpoint/2010/main" val="929573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4441666-E002-459D-9942-CAE329AF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</p:spPr>
        <p:txBody>
          <a:bodyPr/>
          <a:lstStyle/>
          <a:p>
            <a:r>
              <a:rPr lang="en-GB" dirty="0"/>
              <a:t>Using elements from different </a:t>
            </a:r>
            <a:r>
              <a:rPr lang="en-GB" dirty="0" err="1"/>
              <a:t>VITbox</a:t>
            </a:r>
            <a:r>
              <a:rPr lang="en-GB" dirty="0"/>
              <a:t> modules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03F03F9-A62F-4CFD-8BEA-B229049769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8"/>
            <a:ext cx="11218862" cy="36210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Final steps:</a:t>
            </a:r>
          </a:p>
          <a:p>
            <a:pPr>
              <a:buFontTx/>
              <a:buChar char="-"/>
            </a:pPr>
            <a:r>
              <a:rPr lang="en-GB" dirty="0"/>
              <a:t>Put the slides into an order that is convenient for your workshop</a:t>
            </a:r>
          </a:p>
          <a:p>
            <a:pPr>
              <a:buFontTx/>
              <a:buChar char="-"/>
            </a:pPr>
            <a:r>
              <a:rPr lang="en-GB" sz="2800" dirty="0"/>
              <a:t>Add additional slides</a:t>
            </a:r>
            <a:endParaRPr lang="en-GB" dirty="0"/>
          </a:p>
          <a:p>
            <a:pPr>
              <a:buFontTx/>
              <a:buChar char="-"/>
            </a:pPr>
            <a:r>
              <a:rPr lang="en-GB" sz="2800" dirty="0"/>
              <a:t>Option: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/>
              <a:t> Record your own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/>
              <a:t> Create your own video</a:t>
            </a:r>
          </a:p>
        </p:txBody>
      </p:sp>
    </p:spTree>
    <p:extLst>
      <p:ext uri="{BB962C8B-B14F-4D97-AF65-F5344CB8AC3E}">
        <p14:creationId xmlns:p14="http://schemas.microsoft.com/office/powerpoint/2010/main" val="86842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4441666-E002-459D-9942-CAE329AF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</p:spPr>
        <p:txBody>
          <a:bodyPr/>
          <a:lstStyle/>
          <a:p>
            <a:r>
              <a:rPr lang="en-GB" dirty="0"/>
              <a:t>Using elements from different </a:t>
            </a:r>
            <a:r>
              <a:rPr lang="en-GB" dirty="0" err="1"/>
              <a:t>VITbox</a:t>
            </a:r>
            <a:r>
              <a:rPr lang="en-GB" dirty="0"/>
              <a:t> modules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03F03F9-A62F-4CFD-8BEA-B229049769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8"/>
            <a:ext cx="11218862" cy="36210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See sample PDF file from a professional development course: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Tx/>
              <a:buChar char="-"/>
            </a:pPr>
            <a:r>
              <a:rPr lang="en-GB" sz="2800" dirty="0"/>
              <a:t>Professional development workshop run by Julia Zabala Delgado (</a:t>
            </a:r>
            <a:r>
              <a:rPr lang="en-GB" sz="2800" dirty="0" err="1"/>
              <a:t>Universitat</a:t>
            </a:r>
            <a:r>
              <a:rPr lang="en-GB" sz="2800" dirty="0"/>
              <a:t> </a:t>
            </a:r>
            <a:r>
              <a:rPr lang="en-GB" sz="2800" dirty="0" err="1"/>
              <a:t>Politècnica</a:t>
            </a:r>
            <a:r>
              <a:rPr lang="en-GB" sz="2800" dirty="0"/>
              <a:t> d</a:t>
            </a:r>
            <a:r>
              <a:rPr lang="en-GB" dirty="0"/>
              <a:t>e </a:t>
            </a:r>
            <a:r>
              <a:rPr lang="en-GB" dirty="0" err="1"/>
              <a:t>València</a:t>
            </a:r>
            <a:r>
              <a:rPr lang="en-GB" dirty="0"/>
              <a:t>, Spain) at Masaryk University in Brno (Czech Republic) in 2022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823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5E9AC-2488-4758-8D68-3317AF98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Teacher educator activities – next 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BCB5FD-899A-4949-963A-74A92D6256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Choosing useful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VITbox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files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Adapting the files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Creating additional resources</a:t>
            </a:r>
          </a:p>
          <a:p>
            <a:pPr>
              <a:buFontTx/>
              <a:buChar char="-"/>
            </a:pPr>
            <a:r>
              <a:rPr lang="en-GB" dirty="0"/>
              <a:t>Using the files</a:t>
            </a:r>
          </a:p>
          <a:p>
            <a:pPr>
              <a:buFontTx/>
              <a:buChar char="-"/>
            </a:pPr>
            <a:r>
              <a:rPr lang="en-GB" dirty="0"/>
              <a:t>Collecting feedback</a:t>
            </a:r>
          </a:p>
          <a:p>
            <a:pPr>
              <a:buFontTx/>
              <a:buChar char="-"/>
            </a:pPr>
            <a:r>
              <a:rPr lang="en-GB" dirty="0"/>
              <a:t>Revising the resources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065143-39DD-4B50-981D-A5DDF659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348" y="1483112"/>
            <a:ext cx="4652901" cy="374681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C448A3-9BAA-4F8A-AE69-1348FB93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106" y="3898947"/>
            <a:ext cx="4096214" cy="22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5329E57-69E2-46FC-BE75-A02240EF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adapt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C88F133-CB80-4936-BE1D-C5F80D50F2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8"/>
            <a:ext cx="5185433" cy="3621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Adapting resources of a specific module: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change text</a:t>
            </a:r>
          </a:p>
          <a:p>
            <a:pPr>
              <a:buFontTx/>
              <a:buChar char="-"/>
            </a:pPr>
            <a:r>
              <a:rPr lang="en-GB" dirty="0"/>
              <a:t>replace recording</a:t>
            </a:r>
          </a:p>
          <a:p>
            <a:pPr>
              <a:buFontTx/>
              <a:buChar char="-"/>
            </a:pPr>
            <a:r>
              <a:rPr lang="en-GB" dirty="0"/>
              <a:t>delete / add slides</a:t>
            </a:r>
          </a:p>
          <a:p>
            <a:pPr>
              <a:buFontTx/>
              <a:buChar char="-"/>
            </a:pPr>
            <a:r>
              <a:rPr lang="en-GB" dirty="0"/>
              <a:t>make your own recording</a:t>
            </a:r>
          </a:p>
          <a:p>
            <a:pPr>
              <a:buFontTx/>
              <a:buChar char="-"/>
            </a:pPr>
            <a:r>
              <a:rPr lang="en-GB" dirty="0"/>
              <a:t>create a new video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FC5B747-18EB-475E-A4CD-1110A51E7234}"/>
              </a:ext>
            </a:extLst>
          </p:cNvPr>
          <p:cNvSpPr txBox="1">
            <a:spLocks/>
          </p:cNvSpPr>
          <p:nvPr/>
        </p:nvSpPr>
        <p:spPr>
          <a:xfrm>
            <a:off x="6268586" y="1989137"/>
            <a:ext cx="5433068" cy="388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None/>
            </a:pPr>
            <a:r>
              <a:rPr lang="en-GB" dirty="0"/>
              <a:t>Producing new material using elements from different </a:t>
            </a:r>
            <a:r>
              <a:rPr lang="en-GB" dirty="0" err="1"/>
              <a:t>VITbox</a:t>
            </a:r>
            <a:r>
              <a:rPr lang="en-GB" dirty="0"/>
              <a:t> modules:</a:t>
            </a:r>
          </a:p>
          <a:p>
            <a:pPr>
              <a:buFontTx/>
              <a:buChar char="-"/>
            </a:pPr>
            <a:r>
              <a:rPr lang="en-GB" dirty="0"/>
              <a:t>use elements from different </a:t>
            </a:r>
            <a:r>
              <a:rPr lang="en-GB" dirty="0" err="1"/>
              <a:t>VITbox</a:t>
            </a:r>
            <a:r>
              <a:rPr lang="en-GB" dirty="0"/>
              <a:t> modules</a:t>
            </a:r>
          </a:p>
          <a:p>
            <a:pPr>
              <a:buFontTx/>
              <a:buChar char="-"/>
            </a:pPr>
            <a:r>
              <a:rPr lang="en-GB" dirty="0"/>
              <a:t>put them together in a new PowerPoint </a:t>
            </a:r>
          </a:p>
          <a:p>
            <a:pPr>
              <a:buFontTx/>
              <a:buChar char="-"/>
            </a:pPr>
            <a:r>
              <a:rPr lang="en-GB" dirty="0"/>
              <a:t>add additional elements</a:t>
            </a:r>
          </a:p>
          <a:p>
            <a:pPr>
              <a:buFontTx/>
              <a:buChar char="-"/>
            </a:pPr>
            <a:r>
              <a:rPr lang="en-GB" dirty="0"/>
              <a:t>create a new video</a:t>
            </a:r>
          </a:p>
        </p:txBody>
      </p:sp>
    </p:spTree>
    <p:extLst>
      <p:ext uri="{BB962C8B-B14F-4D97-AF65-F5344CB8AC3E}">
        <p14:creationId xmlns:p14="http://schemas.microsoft.com/office/powerpoint/2010/main" val="78085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5E9AC-2488-4758-8D68-3317AF98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example: Workshop on task development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BCB5FD-899A-4949-963A-74A92D6256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Adapt the files to be used in a professional development workshop that aims at: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familiarising future teachers with the development of a task-based examination, applying the action-oriented approach</a:t>
            </a:r>
          </a:p>
        </p:txBody>
      </p:sp>
    </p:spTree>
    <p:extLst>
      <p:ext uri="{BB962C8B-B14F-4D97-AF65-F5344CB8AC3E}">
        <p14:creationId xmlns:p14="http://schemas.microsoft.com/office/powerpoint/2010/main" val="377263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The </a:t>
            </a:r>
            <a:r>
              <a:rPr lang="en-GB" sz="3200" b="1" dirty="0" err="1"/>
              <a:t>VITbox</a:t>
            </a:r>
            <a:r>
              <a:rPr lang="en-GB" sz="3200" b="1" dirty="0"/>
              <a:t> website at: </a:t>
            </a:r>
            <a:r>
              <a:rPr lang="de-DE" sz="3200" dirty="0">
                <a:hlinkClick r:id="rId3"/>
              </a:rPr>
              <a:t>www.ecml.at/companionvolumetoolbox</a:t>
            </a:r>
            <a:endParaRPr lang="en-GB" sz="32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30BFB3-F51C-4C77-8BF7-C94246882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48" t="41166" r="13500" b="14334"/>
          <a:stretch/>
        </p:blipFill>
        <p:spPr>
          <a:xfrm>
            <a:off x="392559" y="1425039"/>
            <a:ext cx="11188509" cy="42988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FFE356D-B8AE-48A3-B945-4BB0C0F8C86C}"/>
              </a:ext>
            </a:extLst>
          </p:cNvPr>
          <p:cNvCxnSpPr>
            <a:cxnSpLocks/>
          </p:cNvCxnSpPr>
          <p:nvPr/>
        </p:nvCxnSpPr>
        <p:spPr>
          <a:xfrm>
            <a:off x="2780722" y="2175427"/>
            <a:ext cx="1140972" cy="9808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2C882F5-8A10-48A0-9865-B2F139F8BBC7}"/>
              </a:ext>
            </a:extLst>
          </p:cNvPr>
          <p:cNvSpPr txBox="1"/>
          <p:nvPr/>
        </p:nvSpPr>
        <p:spPr>
          <a:xfrm>
            <a:off x="610932" y="421101"/>
            <a:ext cx="4089277" cy="17543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The action-oriented approach and the learner as a social agent</a:t>
            </a: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0266"/>
    </mc:Choice>
    <mc:Fallback xmlns="">
      <p:transition advTm="60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5E9AC-2488-4758-8D68-3317AF98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The action-oriented approach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F0AFEC6-B96E-42AC-BDBE-395728A7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1" y="-22860"/>
            <a:ext cx="11972857" cy="6858000"/>
          </a:xfrm>
          <a:prstGeom prst="rect">
            <a:avLst/>
          </a:prstGeom>
        </p:spPr>
      </p:pic>
      <p:sp>
        <p:nvSpPr>
          <p:cNvPr id="3" name="Flussdiagramm: Zusammenführung 2">
            <a:extLst>
              <a:ext uri="{FF2B5EF4-FFF2-40B4-BE49-F238E27FC236}">
                <a16:creationId xmlns:a16="http://schemas.microsoft.com/office/drawing/2014/main" id="{D44123D3-5A45-4241-8D90-432D6D125AE3}"/>
              </a:ext>
            </a:extLst>
          </p:cNvPr>
          <p:cNvSpPr/>
          <p:nvPr/>
        </p:nvSpPr>
        <p:spPr>
          <a:xfrm>
            <a:off x="2409942" y="3570185"/>
            <a:ext cx="3323063" cy="3010829"/>
          </a:xfrm>
          <a:prstGeom prst="flowChartSummingJunction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6649391-97D3-4884-B2E5-8EA80D94C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17" t="19609" r="38953" b="24781"/>
          <a:stretch/>
        </p:blipFill>
        <p:spPr>
          <a:xfrm>
            <a:off x="1747024" y="3021422"/>
            <a:ext cx="4348976" cy="3813718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0B29364-D999-4B93-AC8F-5749E7E12501}"/>
              </a:ext>
            </a:extLst>
          </p:cNvPr>
          <p:cNvCxnSpPr>
            <a:cxnSpLocks/>
          </p:cNvCxnSpPr>
          <p:nvPr/>
        </p:nvCxnSpPr>
        <p:spPr>
          <a:xfrm>
            <a:off x="1161198" y="3032780"/>
            <a:ext cx="816602" cy="16232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6FBDA0D-B355-49A7-90CA-E7FB76C3CA59}"/>
              </a:ext>
            </a:extLst>
          </p:cNvPr>
          <p:cNvSpPr txBox="1"/>
          <p:nvPr/>
        </p:nvSpPr>
        <p:spPr>
          <a:xfrm>
            <a:off x="143583" y="2078673"/>
            <a:ext cx="2673190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Detailed video</a:t>
            </a: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C57122C-9DC9-41AA-8A6C-6C5DF2B9E53F}"/>
              </a:ext>
            </a:extLst>
          </p:cNvPr>
          <p:cNvCxnSpPr>
            <a:cxnSpLocks/>
          </p:cNvCxnSpPr>
          <p:nvPr/>
        </p:nvCxnSpPr>
        <p:spPr>
          <a:xfrm flipH="1">
            <a:off x="8387550" y="3177860"/>
            <a:ext cx="2521078" cy="15198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6C997A6D-1AAA-46A1-B530-606B08D9EC44}"/>
              </a:ext>
            </a:extLst>
          </p:cNvPr>
          <p:cNvSpPr txBox="1"/>
          <p:nvPr/>
        </p:nvSpPr>
        <p:spPr>
          <a:xfrm>
            <a:off x="9700818" y="2223753"/>
            <a:ext cx="2415621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Template</a:t>
            </a: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160412A-AC31-4B40-8380-7CEB05F3F4F0}"/>
              </a:ext>
            </a:extLst>
          </p:cNvPr>
          <p:cNvCxnSpPr>
            <a:cxnSpLocks/>
          </p:cNvCxnSpPr>
          <p:nvPr/>
        </p:nvCxnSpPr>
        <p:spPr>
          <a:xfrm flipH="1" flipV="1">
            <a:off x="7472855" y="5737663"/>
            <a:ext cx="2076875" cy="5191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26407C2C-E84C-4C68-BE57-546B68960FE9}"/>
              </a:ext>
            </a:extLst>
          </p:cNvPr>
          <p:cNvSpPr txBox="1"/>
          <p:nvPr/>
        </p:nvSpPr>
        <p:spPr>
          <a:xfrm>
            <a:off x="9549730" y="5737663"/>
            <a:ext cx="2498688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Checklist</a:t>
            </a: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6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3587A78-E0B9-4373-85D4-CEE3FB69E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7" t="19609" r="38953" b="24781"/>
          <a:stretch/>
        </p:blipFill>
        <p:spPr>
          <a:xfrm>
            <a:off x="4876551" y="1467413"/>
            <a:ext cx="5438327" cy="476899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E403800-7957-49D5-A612-37C11776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</p:spPr>
        <p:txBody>
          <a:bodyPr/>
          <a:lstStyle/>
          <a:p>
            <a:r>
              <a:rPr lang="en-GB" dirty="0"/>
              <a:t>Example: Adapting the module on the action-oriented approach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96866F-599F-47FD-BDE4-F443C1AA8821}"/>
              </a:ext>
            </a:extLst>
          </p:cNvPr>
          <p:cNvSpPr txBox="1"/>
          <p:nvPr/>
        </p:nvSpPr>
        <p:spPr>
          <a:xfrm>
            <a:off x="491351" y="2119047"/>
            <a:ext cx="3733037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Adapting the (recorded) PowerPoint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4907A83-9690-4027-A0DD-25693B2E1CC4}"/>
              </a:ext>
            </a:extLst>
          </p:cNvPr>
          <p:cNvCxnSpPr>
            <a:cxnSpLocks/>
          </p:cNvCxnSpPr>
          <p:nvPr/>
        </p:nvCxnSpPr>
        <p:spPr>
          <a:xfrm>
            <a:off x="2275302" y="3040292"/>
            <a:ext cx="2939249" cy="28415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53CCD69-61C8-4025-B91C-5B31AC137A12}"/>
              </a:ext>
            </a:extLst>
          </p:cNvPr>
          <p:cNvSpPr txBox="1"/>
          <p:nvPr/>
        </p:nvSpPr>
        <p:spPr>
          <a:xfrm>
            <a:off x="173355" y="1118236"/>
            <a:ext cx="5265420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Changing the PowerPoint, e.g.:</a:t>
            </a:r>
          </a:p>
          <a:p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deleting slides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BACBE-2280-4110-A40B-AC72362A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40" y="0"/>
            <a:ext cx="6094233" cy="6481061"/>
          </a:xfrm>
          <a:prstGeom prst="rect">
            <a:avLst/>
          </a:prstGeom>
        </p:spPr>
      </p:pic>
      <p:sp>
        <p:nvSpPr>
          <p:cNvPr id="7" name="Flussdiagramm: Zusammenführung 5">
            <a:extLst>
              <a:ext uri="{FF2B5EF4-FFF2-40B4-BE49-F238E27FC236}">
                <a16:creationId xmlns:a16="http://schemas.microsoft.com/office/drawing/2014/main" id="{CC09093D-6197-4293-B06C-56B1D04CAEA0}"/>
              </a:ext>
            </a:extLst>
          </p:cNvPr>
          <p:cNvSpPr/>
          <p:nvPr/>
        </p:nvSpPr>
        <p:spPr>
          <a:xfrm>
            <a:off x="6096000" y="4608323"/>
            <a:ext cx="2383357" cy="1953258"/>
          </a:xfrm>
          <a:prstGeom prst="flowChartSummingJunction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53CCD69-61C8-4025-B91C-5B31AC137A12}"/>
              </a:ext>
            </a:extLst>
          </p:cNvPr>
          <p:cNvSpPr txBox="1"/>
          <p:nvPr/>
        </p:nvSpPr>
        <p:spPr>
          <a:xfrm>
            <a:off x="173355" y="1118236"/>
            <a:ext cx="5265420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Changing the PowerPoint, e.g.:</a:t>
            </a:r>
          </a:p>
          <a:p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adapting slides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E0724B-D730-40FA-8E81-B5E3FA61B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922" y="1951463"/>
            <a:ext cx="7993059" cy="43896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214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Widescreen</PresentationFormat>
  <Paragraphs>114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Office Theme</vt:lpstr>
      <vt:lpstr>How to  adapt the VITbox files and  create your own materials</vt:lpstr>
      <vt:lpstr>Teacher educator activities – part 2</vt:lpstr>
      <vt:lpstr>How to adapt</vt:lpstr>
      <vt:lpstr>Our example: Workshop on task development</vt:lpstr>
      <vt:lpstr>The VITbox website at: www.ecml.at/companionvolumetoolbox</vt:lpstr>
      <vt:lpstr>Example: The action-oriented approach</vt:lpstr>
      <vt:lpstr>Example: Adapting the module on the action-oriented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your new video</vt:lpstr>
      <vt:lpstr>Using elements from different VITbox modules</vt:lpstr>
      <vt:lpstr>Using elements from different VITbox modules</vt:lpstr>
      <vt:lpstr>Using elements from different VITbox modules</vt:lpstr>
      <vt:lpstr>Using elements from different VITbox modules</vt:lpstr>
      <vt:lpstr>Using elements from different VITbox modules</vt:lpstr>
      <vt:lpstr>Using elements from different VITbox modules</vt:lpstr>
      <vt:lpstr>Using elements from different VITbox modules</vt:lpstr>
      <vt:lpstr>Teacher educator activities –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Marie-Therese Baehr</cp:lastModifiedBy>
  <cp:revision>90</cp:revision>
  <dcterms:created xsi:type="dcterms:W3CDTF">2020-01-08T10:10:35Z</dcterms:created>
  <dcterms:modified xsi:type="dcterms:W3CDTF">2024-06-27T07:32:42Z</dcterms:modified>
</cp:coreProperties>
</file>